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7"/>
  </p:notesMasterIdLst>
  <p:sldIdLst>
    <p:sldId id="256" r:id="rId2"/>
    <p:sldId id="357" r:id="rId3"/>
    <p:sldId id="358" r:id="rId4"/>
    <p:sldId id="359" r:id="rId5"/>
    <p:sldId id="268" r:id="rId6"/>
    <p:sldId id="286" r:id="rId7"/>
    <p:sldId id="343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44" r:id="rId46"/>
    <p:sldId id="345" r:id="rId47"/>
    <p:sldId id="351" r:id="rId48"/>
    <p:sldId id="325" r:id="rId49"/>
    <p:sldId id="326" r:id="rId50"/>
    <p:sldId id="327" r:id="rId51"/>
    <p:sldId id="355" r:id="rId52"/>
    <p:sldId id="328" r:id="rId53"/>
    <p:sldId id="356" r:id="rId54"/>
    <p:sldId id="329" r:id="rId55"/>
    <p:sldId id="330" r:id="rId56"/>
    <p:sldId id="331" r:id="rId57"/>
    <p:sldId id="332" r:id="rId58"/>
    <p:sldId id="362" r:id="rId59"/>
    <p:sldId id="333" r:id="rId60"/>
    <p:sldId id="334" r:id="rId61"/>
    <p:sldId id="335" r:id="rId62"/>
    <p:sldId id="336" r:id="rId63"/>
    <p:sldId id="337" r:id="rId64"/>
    <p:sldId id="340" r:id="rId65"/>
    <p:sldId id="36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1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7FA25-5A72-FD49-8B48-754522F82E9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F5246-1D78-0D40-AF93-2DCFF642F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2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7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the-worlds-vanishing-wild-places-are-vital-for-saving-species-6640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aGitHasNoName/pythonBootcamp_3Day/blob/main/tuesdayLecture.ipynb" TargetMode="External"/><Relationship Id="rId2" Type="http://schemas.openxmlformats.org/officeDocument/2006/relationships/hyperlink" Target="https://github.com/aGitHasNoName/pythonBootcamp_3Day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07FA-DFAB-6647-8FF4-AC2E68185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 b="1" dirty="0"/>
              <a:t>Python Fundamentals </a:t>
            </a:r>
            <a:br>
              <a:rPr lang="en-US" sz="4400" dirty="0"/>
            </a:br>
            <a:r>
              <a:rPr lang="en-US" sz="4400" dirty="0"/>
              <a:t>Tuesday: Lists, Loops, and Ifs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A9E89-7C53-894D-B953-795CAFCD1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/>
              <a:t>Colby Witherup Wood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NU IT Research Computing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D938F-0704-8644-9879-3CDEA146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46" r="3839" b="1"/>
          <a:stretch/>
        </p:blipFill>
        <p:spPr>
          <a:xfrm>
            <a:off x="4864608" y="1973363"/>
            <a:ext cx="6846363" cy="276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D64B2-36EA-C847-B03D-392CB4AD50C3}"/>
              </a:ext>
            </a:extLst>
          </p:cNvPr>
          <p:cNvSpPr txBox="1"/>
          <p:nvPr/>
        </p:nvSpPr>
        <p:spPr>
          <a:xfrm>
            <a:off x="4864608" y="1134271"/>
            <a:ext cx="6357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The workshop will begin at 10:02 Central</a:t>
            </a:r>
          </a:p>
        </p:txBody>
      </p:sp>
    </p:spTree>
    <p:extLst>
      <p:ext uri="{BB962C8B-B14F-4D97-AF65-F5344CB8AC3E}">
        <p14:creationId xmlns:p14="http://schemas.microsoft.com/office/powerpoint/2010/main" val="205786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2844013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DFB16-1013-3B42-9F06-BAF00D82887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C03F8D4-2CD7-7B42-91FE-BEB0B251E3B5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8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5066997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2833B-7F4E-F24A-AA19-88E4A97DA20A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2C3F2B9-7AC0-9A49-8456-6C0C32B02A3B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8522479" y="32857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1AD53-CFCD-A544-BE6F-AD58E593F36A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98707D0-3853-5F4B-8C83-520DE75E8F79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9870354" y="35633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EA803-8299-E640-8346-1DD97E906EB1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FB7C198-6E14-6642-852F-CB7DDB1426A7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5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29329-853F-C24D-AC94-F346C19E79B5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94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1183422" y="3303505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FC691-027A-6949-B62C-5F4D6407C068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6C91A13-E594-8E49-BA28-111D58D3B554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6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2786434" y="3449884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F36CD-E133-8748-8697-142589FFDCA2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1CE361E-A255-014B-8657-FAF01F43CF50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3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4817959" y="3733696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EAE5C-1CED-B64F-A394-0BC753E9BA9E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AA4FF1E-ED58-864C-952A-274CC07EDBA2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7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AD466-679F-6141-A6A2-8A324BB9A41F}"/>
              </a:ext>
            </a:extLst>
          </p:cNvPr>
          <p:cNvSpPr txBox="1"/>
          <p:nvPr/>
        </p:nvSpPr>
        <p:spPr>
          <a:xfrm rot="19800000">
            <a:off x="8424777" y="3372867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4413-173E-4F4F-9F60-BDEC2855AE0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AD6E8BD-B1F6-1C4A-A7C3-A873621DBE50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person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969B1-A079-AE4D-B83C-760BFC9B3F86}"/>
              </a:ext>
            </a:extLst>
          </p:cNvPr>
          <p:cNvSpPr txBox="1"/>
          <p:nvPr/>
        </p:nvSpPr>
        <p:spPr>
          <a:xfrm rot="19800000">
            <a:off x="9717274" y="37435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C7316-FE15-9349-A7F9-EBC39AF590D4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1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182F5A9E-7F2B-B64A-9A9C-10EA6DAFC096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F0C1-224F-0845-943D-32475EC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0085-ACE7-D249-BEB7-2DB6D76C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Cameras are </a:t>
            </a:r>
            <a:r>
              <a:rPr lang="en-US" b="1" dirty="0"/>
              <a:t>not </a:t>
            </a:r>
            <a:r>
              <a:rPr lang="en-US" dirty="0"/>
              <a:t>required during these lectures.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During lectures, ask questions in the Zoom chat and the TA (Rahul) or I will answer when we can. If you know the answers, feel free to answer questions in the chat, too.</a:t>
            </a:r>
          </a:p>
        </p:txBody>
      </p:sp>
    </p:spTree>
    <p:extLst>
      <p:ext uri="{BB962C8B-B14F-4D97-AF65-F5344CB8AC3E}">
        <p14:creationId xmlns:p14="http://schemas.microsoft.com/office/powerpoint/2010/main" val="27327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3F5B9-B1FF-9648-B6CA-37CE96805D97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</p:spTree>
    <p:extLst>
      <p:ext uri="{BB962C8B-B14F-4D97-AF65-F5344CB8AC3E}">
        <p14:creationId xmlns:p14="http://schemas.microsoft.com/office/powerpoint/2010/main" val="168388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0E90F-3B34-A947-B817-02B70CC03600}"/>
              </a:ext>
            </a:extLst>
          </p:cNvPr>
          <p:cNvSpPr txBox="1"/>
          <p:nvPr/>
        </p:nvSpPr>
        <p:spPr>
          <a:xfrm rot="19800000">
            <a:off x="934791" y="34659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9CC9F6-4884-F146-974A-1BE2925E4AAD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0B4BA1B-8ECC-6B4F-9237-2BE9CA4F218B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3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93A35E-548F-6847-9C04-14733A28B663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49F5C2E-B09B-634E-9F53-8EDEE10CD29E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D890E2-39D1-B34E-88FC-5C0E67E6406C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74C0204-83A3-AC44-B0A4-775280CA4905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0E90F-3B34-A947-B817-02B70CC03600}"/>
              </a:ext>
            </a:extLst>
          </p:cNvPr>
          <p:cNvSpPr txBox="1"/>
          <p:nvPr/>
        </p:nvSpPr>
        <p:spPr>
          <a:xfrm rot="19800000">
            <a:off x="8552690" y="3285749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3D042-3CB2-C546-B754-7CE150EC3EC5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CCE5EED2-604C-5E4E-AB52-AB5AD13C36A0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2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301D2E0-36FC-EE4A-8F80-9077FC5E1172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667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911854" y="356337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849BCE1-F719-084D-BD0E-574DC416A405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5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2638979" y="3541616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2600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Luke!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7BFCEB9-91EA-EB4F-8C1A-AAC2BBD2551E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8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AB4D4D8-06AF-B545-98A4-781B1F202E8A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F0C1-224F-0845-943D-32475EC6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0085-ACE7-D249-BEB7-2DB6D76C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This lecture is NOT being recorded.  </a:t>
            </a:r>
            <a:r>
              <a:rPr lang="en-US" dirty="0"/>
              <a:t>This workshop is designed for those of you who are dedicating three days to learning Python.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my internet goes out during a lecture, that means everyone gets a 10-minute break! (It's good to have a plan.)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1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B5C93-2D7F-B14D-B3A5-0B1D8FB2AE13}"/>
              </a:ext>
            </a:extLst>
          </p:cNvPr>
          <p:cNvSpPr txBox="1"/>
          <p:nvPr/>
        </p:nvSpPr>
        <p:spPr>
          <a:xfrm rot="19800000">
            <a:off x="8522479" y="339638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D9E3CF-EAA5-9143-881E-3635FC07C6BC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2D02-D6D5-3C44-95AA-22F3D6AC6E2F}"/>
              </a:ext>
            </a:extLst>
          </p:cNvPr>
          <p:cNvSpPr txBox="1"/>
          <p:nvPr/>
        </p:nvSpPr>
        <p:spPr>
          <a:xfrm rot="19800000">
            <a:off x="9870354" y="3784630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2600"/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Luke!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26A9064-14BC-7F49-AF76-CB1439644C2C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7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02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EC86-B19F-064E-A69D-7CC0D4793462}"/>
              </a:ext>
            </a:extLst>
          </p:cNvPr>
          <p:cNvSpPr txBox="1"/>
          <p:nvPr/>
        </p:nvSpPr>
        <p:spPr>
          <a:xfrm rot="19800000">
            <a:off x="902430" y="364296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775F94E-3992-DB4A-9988-22EA8D9D7D7F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5DEC16B-753C-D945-8E4C-9D1A15E500D8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48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F8725E9-BF25-174A-A023-6A920C981AF9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8EE1F5F-63E9-3B4F-9E53-F1EA8BE25D4D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2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4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363637E-7CAF-DB4C-8B45-4ED3E6596954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05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D6C0D-7342-BC42-A53D-F9906C389F3B}"/>
              </a:ext>
            </a:extLst>
          </p:cNvPr>
          <p:cNvSpPr txBox="1"/>
          <p:nvPr/>
        </p:nvSpPr>
        <p:spPr>
          <a:xfrm rot="19800000">
            <a:off x="1034615" y="356337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7669029-3544-2E41-9BA5-71978F93AB5C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6730-0B47-1144-B587-B9D0CA5C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Open the </a:t>
            </a:r>
            <a:r>
              <a:rPr lang="en-US" sz="6000" dirty="0" err="1"/>
              <a:t>tuesdayLecture</a:t>
            </a:r>
            <a:r>
              <a:rPr lang="en-US" sz="6000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47BA-0218-DC4A-AA22-FBCBE60D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337269"/>
            <a:ext cx="10533889" cy="2905686"/>
          </a:xfrm>
        </p:spPr>
        <p:txBody>
          <a:bodyPr>
            <a:noAutofit/>
          </a:bodyPr>
          <a:lstStyle/>
          <a:p>
            <a:r>
              <a:rPr lang="en-US" sz="2400" b="1" dirty="0"/>
              <a:t>On your own computer: 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https://github.com/aGitHasNoName/pythonBootcamp_3Day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Click on the green Code button. Choose Download ZIP. Unzip the folder. Open Anaconda Navigator, choose Jupyter Lab. Navigate to the folder you downloaded.</a:t>
            </a:r>
          </a:p>
          <a:p>
            <a:r>
              <a:rPr lang="en-US" sz="2400" b="1" dirty="0"/>
              <a:t>Online: </a:t>
            </a:r>
            <a:r>
              <a:rPr lang="en-US" sz="2400" u="sng" dirty="0">
                <a:hlinkClick r:id="rId3" tooltip="https://colab.research.google.com/github/aGitHasNoName/pythonBootcamp_3Day/blob/main/mondayLecture.ipynb"/>
              </a:rPr>
              <a:t>https://colab.research.google.com/github/aGitHasNoName/pythonBootcamp_3Day/blob/main/tuesdayLecture.ipynb</a:t>
            </a:r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512690-CAD8-6F49-9109-B81423DFA735}"/>
              </a:ext>
            </a:extLst>
          </p:cNvPr>
          <p:cNvSpPr txBox="1">
            <a:spLocks/>
          </p:cNvSpPr>
          <p:nvPr/>
        </p:nvSpPr>
        <p:spPr>
          <a:xfrm>
            <a:off x="6569612" y="3166112"/>
            <a:ext cx="4779616" cy="29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7074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4B4E0-919F-FD47-AD9C-2613BCA05900}"/>
              </a:ext>
            </a:extLst>
          </p:cNvPr>
          <p:cNvSpPr txBox="1"/>
          <p:nvPr/>
        </p:nvSpPr>
        <p:spPr>
          <a:xfrm>
            <a:off x="2651521" y="3557006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loop stops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150AAEC-B0E3-7B42-B9CB-D500461736F9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1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1" y="1096225"/>
            <a:ext cx="6351450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for</a:t>
            </a:r>
            <a:r>
              <a:rPr lang="en-US" sz="3600" dirty="0">
                <a:latin typeface="Andale Mono" panose="020B0509000000000004" pitchFamily="49" charset="0"/>
              </a:rPr>
              <a:t> p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in</a:t>
            </a:r>
            <a:r>
              <a:rPr lang="en-US" sz="3600" dirty="0">
                <a:latin typeface="Andale Mono" panose="020B0509000000000004" pitchFamily="49" charset="0"/>
              </a:rPr>
              <a:t> row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ADF30-733A-9545-BD80-5DC87528EE47}"/>
              </a:ext>
            </a:extLst>
          </p:cNvPr>
          <p:cNvSpPr txBox="1"/>
          <p:nvPr/>
        </p:nvSpPr>
        <p:spPr>
          <a:xfrm>
            <a:off x="1954888" y="5705796"/>
            <a:ext cx="8532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tab or four spaces – you pick, but it must match throughout an entire script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FC1A41-4E6D-8747-8ADF-DE600A40E64F}"/>
              </a:ext>
            </a:extLst>
          </p:cNvPr>
          <p:cNvCxnSpPr>
            <a:cxnSpLocks/>
          </p:cNvCxnSpPr>
          <p:nvPr/>
        </p:nvCxnSpPr>
        <p:spPr>
          <a:xfrm flipV="1">
            <a:off x="2175021" y="4232596"/>
            <a:ext cx="169334" cy="1473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22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1" y="1096225"/>
            <a:ext cx="6351450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</a:t>
            </a:r>
            <a:r>
              <a:rPr lang="en-US" sz="3600" dirty="0">
                <a:highlight>
                  <a:srgbClr val="FF00FF"/>
                </a:highlight>
                <a:latin typeface="Andale Mono" panose="020B0509000000000004" pitchFamily="49" charset="0"/>
              </a:rPr>
              <a:t>p</a:t>
            </a:r>
            <a:r>
              <a:rPr lang="en-US" sz="3600" dirty="0">
                <a:latin typeface="Andale Mono" panose="020B0509000000000004" pitchFamily="49" charset="0"/>
              </a:rPr>
              <a:t>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 err="1">
                <a:highlight>
                  <a:srgbClr val="FF00FF"/>
                </a:highlight>
                <a:latin typeface="Andale Mono" panose="020B0509000000000004" pitchFamily="49" charset="0"/>
              </a:rPr>
              <a:t>p</a:t>
            </a:r>
            <a:r>
              <a:rPr lang="en-US" sz="3600" dirty="0" err="1">
                <a:latin typeface="Andale Mono" panose="020B0509000000000004" pitchFamily="49" charset="0"/>
              </a:rPr>
              <a:t>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66645D-9A89-F246-9A15-1D823E0F92AD}"/>
              </a:ext>
            </a:extLst>
          </p:cNvPr>
          <p:cNvCxnSpPr>
            <a:cxnSpLocks/>
          </p:cNvCxnSpPr>
          <p:nvPr/>
        </p:nvCxnSpPr>
        <p:spPr>
          <a:xfrm flipH="1">
            <a:off x="3015698" y="1966713"/>
            <a:ext cx="728133" cy="1049866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04D12-B7A6-CC4D-A733-415A673058C2}"/>
              </a:ext>
            </a:extLst>
          </p:cNvPr>
          <p:cNvCxnSpPr>
            <a:cxnSpLocks/>
          </p:cNvCxnSpPr>
          <p:nvPr/>
        </p:nvCxnSpPr>
        <p:spPr>
          <a:xfrm>
            <a:off x="3743831" y="1966713"/>
            <a:ext cx="4704340" cy="1170382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6C9A77-60CD-F043-9D06-64F18366B795}"/>
              </a:ext>
            </a:extLst>
          </p:cNvPr>
          <p:cNvCxnSpPr>
            <a:cxnSpLocks/>
          </p:cNvCxnSpPr>
          <p:nvPr/>
        </p:nvCxnSpPr>
        <p:spPr>
          <a:xfrm flipH="1" flipV="1">
            <a:off x="3015698" y="4221454"/>
            <a:ext cx="728133" cy="1260489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D0182-31A0-244F-8B67-8F033C0682BC}"/>
              </a:ext>
            </a:extLst>
          </p:cNvPr>
          <p:cNvCxnSpPr>
            <a:cxnSpLocks/>
          </p:cNvCxnSpPr>
          <p:nvPr/>
        </p:nvCxnSpPr>
        <p:spPr>
          <a:xfrm flipV="1">
            <a:off x="3760764" y="4825218"/>
            <a:ext cx="4687407" cy="656726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3580A0-F86E-3643-AD82-E9419FD58167}"/>
              </a:ext>
            </a:extLst>
          </p:cNvPr>
          <p:cNvSpPr txBox="1"/>
          <p:nvPr/>
        </p:nvSpPr>
        <p:spPr>
          <a:xfrm>
            <a:off x="7807536" y="3374011"/>
            <a:ext cx="3967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Temporary variable that you create for the for loop.</a:t>
            </a:r>
          </a:p>
          <a:p>
            <a:r>
              <a:rPr lang="en-US" sz="2400" dirty="0"/>
              <a:t>Must match exactly.</a:t>
            </a:r>
          </a:p>
        </p:txBody>
      </p:sp>
    </p:spTree>
    <p:extLst>
      <p:ext uri="{BB962C8B-B14F-4D97-AF65-F5344CB8AC3E}">
        <p14:creationId xmlns:p14="http://schemas.microsoft.com/office/powerpoint/2010/main" val="3192346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if</a:t>
            </a:r>
            <a:r>
              <a:rPr lang="en-US" sz="3600" dirty="0">
                <a:latin typeface="Andale Mono" panose="020B0509000000000004" pitchFamily="49" charset="0"/>
              </a:rPr>
              <a:t> p is Avenger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954888" y="5705796"/>
            <a:ext cx="9277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tab or four spaces – you pick, but it must match throughout an entire script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689F44-6C51-0646-AFCF-A4ED4E471026}"/>
              </a:ext>
            </a:extLst>
          </p:cNvPr>
          <p:cNvCxnSpPr>
            <a:cxnSpLocks/>
          </p:cNvCxnSpPr>
          <p:nvPr/>
        </p:nvCxnSpPr>
        <p:spPr>
          <a:xfrm flipV="1">
            <a:off x="3179298" y="4614205"/>
            <a:ext cx="0" cy="10915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38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if </a:t>
            </a:r>
            <a:r>
              <a:rPr lang="en-US" sz="3600" dirty="0">
                <a:highlight>
                  <a:srgbClr val="00FFFF"/>
                </a:highlight>
                <a:latin typeface="Andale Mono" panose="020B0509000000000004" pitchFamily="49" charset="0"/>
              </a:rPr>
              <a:t>p is Avenger</a:t>
            </a:r>
            <a:r>
              <a:rPr lang="en-US" sz="3600" dirty="0"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83633-CA74-A648-8818-79DFC40DE295}"/>
              </a:ext>
            </a:extLst>
          </p:cNvPr>
          <p:cNvSpPr txBox="1"/>
          <p:nvPr/>
        </p:nvSpPr>
        <p:spPr>
          <a:xfrm>
            <a:off x="7491679" y="2421057"/>
            <a:ext cx="397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Boolean (evaluates to a single True or False)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C25B0-66E7-F94D-98C8-9F81B8ED40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30537" y="2836556"/>
            <a:ext cx="1161142" cy="4118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9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if p is Avenger: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Andale Mono" panose="020B0509000000000004" pitchFamily="49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>
                <a:solidFill>
                  <a:srgbClr val="C00000"/>
                </a:solidFill>
                <a:latin typeface="Andale Mono" panose="020B0509000000000004" pitchFamily="49" charset="0"/>
              </a:rPr>
              <a:t>    </a:t>
            </a:r>
            <a:r>
              <a:rPr lang="en-US" sz="3600" b="1" dirty="0" err="1">
                <a:solidFill>
                  <a:srgbClr val="C00000"/>
                </a:solidFill>
                <a:latin typeface="Andale Mono" panose="020B0509000000000004" pitchFamily="49" charset="0"/>
              </a:rPr>
              <a:t>p.speak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769850" y="5530942"/>
            <a:ext cx="864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that everything that is indented at least one tab under the for loop statement is </a:t>
            </a:r>
            <a:r>
              <a:rPr lang="en-US" sz="2400" b="1" dirty="0"/>
              <a:t>inside</a:t>
            </a:r>
            <a:r>
              <a:rPr lang="en-US" sz="2400" dirty="0"/>
              <a:t> the for loop. </a:t>
            </a:r>
          </a:p>
        </p:txBody>
      </p:sp>
    </p:spTree>
    <p:extLst>
      <p:ext uri="{BB962C8B-B14F-4D97-AF65-F5344CB8AC3E}">
        <p14:creationId xmlns:p14="http://schemas.microsoft.com/office/powerpoint/2010/main" val="23353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1096225"/>
            <a:ext cx="9277531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if p is Avenger: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b="1" dirty="0" err="1">
                <a:solidFill>
                  <a:srgbClr val="C00000"/>
                </a:solidFill>
                <a:latin typeface="Andale Mono" panose="020B0509000000000004" pitchFamily="49" charset="0"/>
              </a:rPr>
              <a:t>p.speak</a:t>
            </a:r>
            <a:r>
              <a:rPr lang="en-US" sz="3600" b="1" dirty="0">
                <a:solidFill>
                  <a:srgbClr val="C00000"/>
                </a:solidFill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EF961-B879-4348-B683-163D117E77BB}"/>
              </a:ext>
            </a:extLst>
          </p:cNvPr>
          <p:cNvSpPr txBox="1"/>
          <p:nvPr/>
        </p:nvSpPr>
        <p:spPr>
          <a:xfrm>
            <a:off x="1769850" y="5530942"/>
            <a:ext cx="864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say that everything that is indented at least one tab under the if statement is </a:t>
            </a:r>
            <a:r>
              <a:rPr lang="en-US" sz="2400" b="1" dirty="0"/>
              <a:t>inside</a:t>
            </a:r>
            <a:r>
              <a:rPr lang="en-US" sz="2400" dirty="0"/>
              <a:t> the if statement. </a:t>
            </a:r>
          </a:p>
        </p:txBody>
      </p:sp>
    </p:spTree>
    <p:extLst>
      <p:ext uri="{BB962C8B-B14F-4D97-AF65-F5344CB8AC3E}">
        <p14:creationId xmlns:p14="http://schemas.microsoft.com/office/powerpoint/2010/main" val="125941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syntax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92D27-A0B8-3B44-81D6-19639AA2F432}"/>
              </a:ext>
            </a:extLst>
          </p:cNvPr>
          <p:cNvSpPr txBox="1">
            <a:spLocks/>
          </p:cNvSpPr>
          <p:nvPr/>
        </p:nvSpPr>
        <p:spPr>
          <a:xfrm>
            <a:off x="1442050" y="2257425"/>
            <a:ext cx="9277531" cy="448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for p in row: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if</a:t>
            </a:r>
            <a:r>
              <a:rPr lang="en-US" sz="3600" dirty="0">
                <a:latin typeface="Andale Mono" panose="020B0509000000000004" pitchFamily="49" charset="0"/>
              </a:rPr>
              <a:t> p is Avenger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("Hello")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 err="1">
                <a:highlight>
                  <a:srgbClr val="FFFF00"/>
                </a:highlight>
                <a:latin typeface="Andale Mono" panose="020B0509000000000004" pitchFamily="49" charset="0"/>
              </a:rPr>
              <a:t>elif</a:t>
            </a:r>
            <a:r>
              <a:rPr lang="en-US" sz="3600" dirty="0">
                <a:latin typeface="Andale Mono" panose="020B0509000000000004" pitchFamily="49" charset="0"/>
              </a:rPr>
              <a:t> p in Star Wars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p.speak</a:t>
            </a:r>
            <a:r>
              <a:rPr lang="en-US" sz="3600" dirty="0">
                <a:latin typeface="Andale Mono" panose="020B0509000000000004" pitchFamily="49" charset="0"/>
              </a:rPr>
              <a:t>("Luke!")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 </a:t>
            </a:r>
            <a:r>
              <a:rPr lang="en-US" sz="3600" dirty="0">
                <a:highlight>
                  <a:srgbClr val="FFFF00"/>
                </a:highlight>
                <a:latin typeface="Andale Mono" panose="020B0509000000000004" pitchFamily="49" charset="0"/>
              </a:rPr>
              <a:t>    </a:t>
            </a:r>
            <a:r>
              <a:rPr lang="en-US" sz="3600" dirty="0">
                <a:latin typeface="Andale Mono" panose="020B0509000000000004" pitchFamily="49" charset="0"/>
              </a:rPr>
              <a:t>pass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2615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7A1B-1DC7-0048-95E4-749DAD39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Let’s code!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3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7057762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Find the error on the next few slides.</a:t>
            </a:r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282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7A1B-1DC7-0048-95E4-749DAD39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Let’s code!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62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40695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 and p can fly: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0B955-AD9A-E448-85D0-86C510D1DA8C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374617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person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7899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if p is Avenger: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    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elif</a:t>
            </a:r>
            <a:r>
              <a:rPr lang="en-US" sz="3200" dirty="0">
                <a:latin typeface="Andale Mono" panose="020B0509000000000004" pitchFamily="49" charset="0"/>
              </a:rPr>
              <a:t> p in Star Wars: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("Luke!")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else: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807B0-E3F6-7148-B1BC-2782E590C83F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97367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66882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53240-1B61-804F-8735-E0E06DAD3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2623234" y="892223"/>
            <a:ext cx="1964600" cy="3581429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98B7A433-C1CF-E948-A40F-9CDD161CA92B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67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8DFAC-4C02-324C-8EFD-04DB728C0547}"/>
              </a:ext>
            </a:extLst>
          </p:cNvPr>
          <p:cNvSpPr txBox="1"/>
          <p:nvPr/>
        </p:nvSpPr>
        <p:spPr>
          <a:xfrm>
            <a:off x="2349304" y="4292181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6B53232-A483-794C-9F20-1A4CA1C3B1A0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3542550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5CBE3-099C-4C42-A705-B89461957E31}"/>
              </a:ext>
            </a:extLst>
          </p:cNvPr>
          <p:cNvSpPr txBox="1"/>
          <p:nvPr/>
        </p:nvSpPr>
        <p:spPr>
          <a:xfrm rot="1646753">
            <a:off x="4825094" y="1411844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a real error, just for fun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135441-C4BF-3E44-B0CB-064A18C45B80}"/>
              </a:ext>
            </a:extLst>
          </p:cNvPr>
          <p:cNvCxnSpPr/>
          <p:nvPr/>
        </p:nvCxnSpPr>
        <p:spPr>
          <a:xfrm flipH="1">
            <a:off x="5511452" y="1678488"/>
            <a:ext cx="476454" cy="475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76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D38BA-1DFD-D345-8448-EA272D483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2623234" y="892223"/>
            <a:ext cx="1964600" cy="3581429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E5A9A887-109E-3642-9F56-34ABBA60B528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5876075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person.clap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32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50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1ABD1-2D6C-C54B-960A-7A579B8C9139}"/>
              </a:ext>
            </a:extLst>
          </p:cNvPr>
          <p:cNvSpPr txBox="1"/>
          <p:nvPr/>
        </p:nvSpPr>
        <p:spPr>
          <a:xfrm rot="19800000">
            <a:off x="2786434" y="3449884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2C1B221-4678-D548-B9BB-15DA7908EAF6}"/>
              </a:ext>
            </a:extLst>
          </p:cNvPr>
          <p:cNvSpPr/>
          <p:nvPr/>
        </p:nvSpPr>
        <p:spPr>
          <a:xfrm>
            <a:off x="2996941" y="6479928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88328-7C6C-B140-B055-D28321B0D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983089" y="459394"/>
            <a:ext cx="5278390" cy="3087858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1EB8762E-21AE-474A-B887-71DF36596542}"/>
              </a:ext>
            </a:extLst>
          </p:cNvPr>
          <p:cNvSpPr/>
          <p:nvPr/>
        </p:nvSpPr>
        <p:spPr>
          <a:xfrm>
            <a:off x="5800577" y="6479927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5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1ABD1-2D6C-C54B-960A-7A579B8C9139}"/>
              </a:ext>
            </a:extLst>
          </p:cNvPr>
          <p:cNvSpPr txBox="1"/>
          <p:nvPr/>
        </p:nvSpPr>
        <p:spPr>
          <a:xfrm rot="19800000">
            <a:off x="8168436" y="3333731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Sorry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03DB7C-3375-9241-81F6-8087981D6029}"/>
              </a:ext>
            </a:extLst>
          </p:cNvPr>
          <p:cNvSpPr/>
          <p:nvPr/>
        </p:nvSpPr>
        <p:spPr>
          <a:xfrm>
            <a:off x="8994726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try: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p.fly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except </a:t>
            </a:r>
            <a:r>
              <a:rPr lang="en-US" sz="3200" dirty="0" err="1">
                <a:latin typeface="Andale Mono" panose="020B0509000000000004" pitchFamily="49" charset="0"/>
              </a:rPr>
              <a:t>CantFlyError</a:t>
            </a:r>
            <a:r>
              <a:rPr lang="en-US" sz="3200" dirty="0">
                <a:latin typeface="Andale Mono" panose="020B0509000000000004" pitchFamily="49" charset="0"/>
              </a:rPr>
              <a:t>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		</a:t>
            </a:r>
            <a:r>
              <a:rPr lang="en-US" sz="3200" dirty="0" err="1">
                <a:latin typeface="Andale Mono" panose="020B0509000000000004" pitchFamily="49" charset="0"/>
              </a:rPr>
              <a:t>p.speak</a:t>
            </a:r>
            <a:r>
              <a:rPr lang="en-US" sz="3200" dirty="0">
                <a:latin typeface="Andale Mono" panose="020B0509000000000004" pitchFamily="49" charset="0"/>
              </a:rPr>
              <a:t>("Sorry")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2FCB3-CB9A-BB4A-9F0A-A62A62F57B19}"/>
              </a:ext>
            </a:extLst>
          </p:cNvPr>
          <p:cNvSpPr txBox="1"/>
          <p:nvPr/>
        </p:nvSpPr>
        <p:spPr>
          <a:xfrm>
            <a:off x="11121083" y="544862"/>
            <a:ext cx="878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👍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FCA52-7C16-684B-9BF1-50943B597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 flipH="1">
            <a:off x="8371982" y="882790"/>
            <a:ext cx="3708835" cy="3957808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FC1E554E-3C10-9C46-9A60-4092B778103E}"/>
              </a:ext>
            </a:extLst>
          </p:cNvPr>
          <p:cNvSpPr/>
          <p:nvPr/>
        </p:nvSpPr>
        <p:spPr>
          <a:xfrm>
            <a:off x="10682847" y="6483623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18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try/except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7057762" cy="224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You will get more practice with try/except this afternoon.</a:t>
            </a:r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288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10696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Have you been wondering how the computer would know which of these people are Avengers, which can fly, </a:t>
            </a:r>
            <a:r>
              <a:rPr lang="en-US" sz="3200" dirty="0" err="1">
                <a:latin typeface="Andale Mono" panose="020B0509000000000004" pitchFamily="49" charset="0"/>
              </a:rPr>
              <a:t>etc</a:t>
            </a:r>
            <a:r>
              <a:rPr lang="en-US" sz="3200" dirty="0">
                <a:latin typeface="Andale Mono" panose="020B0509000000000004" pitchFamily="49" charset="0"/>
              </a:rPr>
              <a:t>?</a:t>
            </a:r>
          </a:p>
          <a:p>
            <a:endParaRPr lang="en-US" sz="3200" dirty="0">
              <a:latin typeface="Andale Mono" panose="020B0509000000000004" pitchFamily="49" charset="0"/>
            </a:endParaRPr>
          </a:p>
          <a:p>
            <a:r>
              <a:rPr lang="en-US" sz="3200" dirty="0">
                <a:latin typeface="Andale Mono" panose="020B0509000000000004" pitchFamily="49" charset="0"/>
              </a:rPr>
              <a:t>You should come back tomorrow!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2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D577-9AA3-5B41-8738-5542BF00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DDC1-0E46-2440-97C5-F438F78DA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3"/>
            <a:ext cx="10011978" cy="383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pPr marL="0" indent="0">
              <a:buNone/>
            </a:pPr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person.clap</a:t>
            </a:r>
            <a:r>
              <a:rPr lang="en-US" sz="32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32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200" dirty="0"/>
              <a:t>For the next few examples, try to predict what is going to happen. Trust your gut.</a:t>
            </a:r>
          </a:p>
        </p:txBody>
      </p:sp>
    </p:spTree>
    <p:extLst>
      <p:ext uri="{BB962C8B-B14F-4D97-AF65-F5344CB8AC3E}">
        <p14:creationId xmlns:p14="http://schemas.microsoft.com/office/powerpoint/2010/main" val="101123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432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4502D-36A0-C744-9C47-34F99B1DB095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0243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83190-22F0-364C-A196-8417B318893B}"/>
              </a:ext>
            </a:extLst>
          </p:cNvPr>
          <p:cNvSpPr/>
          <p:nvPr/>
        </p:nvSpPr>
        <p:spPr>
          <a:xfrm>
            <a:off x="754965" y="629921"/>
            <a:ext cx="76153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for person in row: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    </a:t>
            </a:r>
            <a:r>
              <a:rPr lang="en-US" sz="3200" dirty="0" err="1">
                <a:latin typeface="Andale Mono" panose="020B0509000000000004" pitchFamily="49" charset="0"/>
              </a:rPr>
              <a:t>person.speak</a:t>
            </a:r>
            <a:r>
              <a:rPr lang="en-US" sz="3200" dirty="0">
                <a:latin typeface="Andale Mono" panose="020B0509000000000004" pitchFamily="49" charset="0"/>
              </a:rPr>
              <a:t>("Hello")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A49B-F9AE-5A49-888E-7AF61665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815854" y="4698349"/>
            <a:ext cx="1860844" cy="166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208E-CCEA-CC48-BAA0-DC18C4BC9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t="3897" r="26970" b="65949"/>
          <a:stretch/>
        </p:blipFill>
        <p:spPr>
          <a:xfrm>
            <a:off x="7488703" y="4308491"/>
            <a:ext cx="2546253" cy="206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98755-882C-EB45-BCB1-D1A72044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3" r="25350" b="71432"/>
          <a:stretch/>
        </p:blipFill>
        <p:spPr>
          <a:xfrm>
            <a:off x="557506" y="4417254"/>
            <a:ext cx="1866825" cy="195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F450B-DF10-C949-9B1A-A690A6A97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605535" y="3948091"/>
            <a:ext cx="4764742" cy="240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6C1CC-D24E-3E4A-B4FD-FD1EA4E16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43" r="36458" b="70253"/>
          <a:stretch/>
        </p:blipFill>
        <p:spPr>
          <a:xfrm>
            <a:off x="2211240" y="4175063"/>
            <a:ext cx="1866825" cy="2197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C415C-D14F-694C-BCE6-FDEBC541B491}"/>
              </a:ext>
            </a:extLst>
          </p:cNvPr>
          <p:cNvSpPr txBox="1"/>
          <p:nvPr/>
        </p:nvSpPr>
        <p:spPr>
          <a:xfrm rot="19800000">
            <a:off x="1183422" y="3303505"/>
            <a:ext cx="2058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Krungthep" panose="02000400000000000000" pitchFamily="2" charset="-34"/>
                <a:ea typeface="Krungthep" panose="02000400000000000000" pitchFamily="2" charset="-34"/>
                <a:cs typeface="Krungthep" panose="02000400000000000000" pitchFamily="2" charset="-34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2565D-FEED-414C-AECB-38E1EB2F6C21}"/>
              </a:ext>
            </a:extLst>
          </p:cNvPr>
          <p:cNvSpPr txBox="1"/>
          <p:nvPr/>
        </p:nvSpPr>
        <p:spPr>
          <a:xfrm>
            <a:off x="11121083" y="544862"/>
            <a:ext cx="63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highlight>
                  <a:srgbClr val="000000"/>
                </a:highlight>
              </a:rPr>
              <a:t>0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F33E542-975E-B842-B987-13ECE1249662}"/>
              </a:ext>
            </a:extLst>
          </p:cNvPr>
          <p:cNvSpPr/>
          <p:nvPr/>
        </p:nvSpPr>
        <p:spPr>
          <a:xfrm>
            <a:off x="1343207" y="6499056"/>
            <a:ext cx="295421" cy="2391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8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6"/>
      </a:lt2>
      <a:accent1>
        <a:srgbClr val="82AB8D"/>
      </a:accent1>
      <a:accent2>
        <a:srgbClr val="74AA99"/>
      </a:accent2>
      <a:accent3>
        <a:srgbClr val="81A8AD"/>
      </a:accent3>
      <a:accent4>
        <a:srgbClr val="7F9BBA"/>
      </a:accent4>
      <a:accent5>
        <a:srgbClr val="9699C6"/>
      </a:accent5>
      <a:accent6>
        <a:srgbClr val="937FBA"/>
      </a:accent6>
      <a:hlink>
        <a:srgbClr val="AE699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1909</Words>
  <Application>Microsoft Macintosh PowerPoint</Application>
  <PresentationFormat>Widescreen</PresentationFormat>
  <Paragraphs>373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Andale Mono</vt:lpstr>
      <vt:lpstr>Arial</vt:lpstr>
      <vt:lpstr>Avenir Next LT Pro</vt:lpstr>
      <vt:lpstr>Calibri</vt:lpstr>
      <vt:lpstr>Krungthep</vt:lpstr>
      <vt:lpstr>AccentBoxVTI</vt:lpstr>
      <vt:lpstr>Python Fundamentals  Tuesday: Lists, Loops, and Ifs</vt:lpstr>
      <vt:lpstr>About this bootcamp</vt:lpstr>
      <vt:lpstr>About this bootcamp</vt:lpstr>
      <vt:lpstr>Open the tuesdayLecture notebook</vt:lpstr>
      <vt:lpstr>Let’s code!</vt:lpstr>
      <vt:lpstr>Loops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loop syntax</vt:lpstr>
      <vt:lpstr>for loop syntax</vt:lpstr>
      <vt:lpstr>if statement syntax</vt:lpstr>
      <vt:lpstr>if statement syntax</vt:lpstr>
      <vt:lpstr>if statement syntax</vt:lpstr>
      <vt:lpstr>if statement syntax</vt:lpstr>
      <vt:lpstr>if statement syntax</vt:lpstr>
      <vt:lpstr>Let’s code!</vt:lpstr>
      <vt:lpstr>Checking for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try/except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 Tuesday: Lists, Loops, and Ifs</dc:title>
  <dc:creator>Colby E Witherup</dc:creator>
  <cp:lastModifiedBy>Colby E Witherup</cp:lastModifiedBy>
  <cp:revision>44</cp:revision>
  <dcterms:created xsi:type="dcterms:W3CDTF">2020-06-23T15:58:51Z</dcterms:created>
  <dcterms:modified xsi:type="dcterms:W3CDTF">2021-12-14T02:52:23Z</dcterms:modified>
</cp:coreProperties>
</file>